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6" r:id="rId6"/>
    <p:sldId id="267" r:id="rId7"/>
    <p:sldId id="269" r:id="rId8"/>
    <p:sldId id="260" r:id="rId9"/>
    <p:sldId id="270" r:id="rId10"/>
    <p:sldId id="261" r:id="rId11"/>
    <p:sldId id="262" r:id="rId12"/>
    <p:sldId id="263" r:id="rId13"/>
    <p:sldId id="264" r:id="rId14"/>
    <p:sldId id="265"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6" d="100"/>
          <a:sy n="46" d="100"/>
        </p:scale>
        <p:origin x="-64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2A6F54-834D-4CC1-A873-8CE52CFF2935}" type="datetimeFigureOut">
              <a:rPr lang="en-US" smtClean="0"/>
              <a:pPr/>
              <a:t>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E331BF-BF63-4C51-AB66-9AF69B40825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2A6F54-834D-4CC1-A873-8CE52CFF2935}" type="datetimeFigureOut">
              <a:rPr lang="en-US" smtClean="0"/>
              <a:pPr/>
              <a:t>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E331BF-BF63-4C51-AB66-9AF69B4082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2A6F54-834D-4CC1-A873-8CE52CFF2935}" type="datetimeFigureOut">
              <a:rPr lang="en-US" smtClean="0"/>
              <a:pPr/>
              <a:t>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E331BF-BF63-4C51-AB66-9AF69B4082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2A6F54-834D-4CC1-A873-8CE52CFF2935}" type="datetimeFigureOut">
              <a:rPr lang="en-US" smtClean="0"/>
              <a:pPr/>
              <a:t>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E331BF-BF63-4C51-AB66-9AF69B40825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2A6F54-834D-4CC1-A873-8CE52CFF2935}" type="datetimeFigureOut">
              <a:rPr lang="en-US" smtClean="0"/>
              <a:pPr/>
              <a:t>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E331BF-BF63-4C51-AB66-9AF69B40825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2A6F54-834D-4CC1-A873-8CE52CFF2935}" type="datetimeFigureOut">
              <a:rPr lang="en-US" smtClean="0"/>
              <a:pPr/>
              <a:t>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E331BF-BF63-4C51-AB66-9AF69B40825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2A6F54-834D-4CC1-A873-8CE52CFF2935}" type="datetimeFigureOut">
              <a:rPr lang="en-US" smtClean="0"/>
              <a:pPr/>
              <a:t>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E331BF-BF63-4C51-AB66-9AF69B40825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2A6F54-834D-4CC1-A873-8CE52CFF2935}" type="datetimeFigureOut">
              <a:rPr lang="en-US" smtClean="0"/>
              <a:pPr/>
              <a:t>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E331BF-BF63-4C51-AB66-9AF69B4082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2A6F54-834D-4CC1-A873-8CE52CFF2935}" type="datetimeFigureOut">
              <a:rPr lang="en-US" smtClean="0"/>
              <a:pPr/>
              <a:t>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E331BF-BF63-4C51-AB66-9AF69B4082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2A6F54-834D-4CC1-A873-8CE52CFF2935}" type="datetimeFigureOut">
              <a:rPr lang="en-US" smtClean="0"/>
              <a:pPr/>
              <a:t>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E331BF-BF63-4C51-AB66-9AF69B40825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2A6F54-834D-4CC1-A873-8CE52CFF2935}" type="datetimeFigureOut">
              <a:rPr lang="en-US" smtClean="0"/>
              <a:pPr/>
              <a:t>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E331BF-BF63-4C51-AB66-9AF69B40825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A6F54-834D-4CC1-A873-8CE52CFF2935}" type="datetimeFigureOut">
              <a:rPr lang="en-US" smtClean="0"/>
              <a:pPr/>
              <a:t>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331BF-BF63-4C51-AB66-9AF69B40825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Project Management 101</a:t>
            </a:r>
            <a:endParaRPr lang="en-US" dirty="0"/>
          </a:p>
        </p:txBody>
      </p:sp>
      <p:sp>
        <p:nvSpPr>
          <p:cNvPr id="3" name="Subtitle 2"/>
          <p:cNvSpPr>
            <a:spLocks noGrp="1"/>
          </p:cNvSpPr>
          <p:nvPr>
            <p:ph type="subTitle" idx="1"/>
          </p:nvPr>
        </p:nvSpPr>
        <p:spPr/>
        <p:txBody>
          <a:bodyPr/>
          <a:lstStyle/>
          <a:p>
            <a:r>
              <a:rPr lang="en-US" smtClean="0"/>
              <a:t>Business Management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Scope</a:t>
            </a:r>
            <a:endParaRPr lang="en-US" b="1" dirty="0"/>
          </a:p>
        </p:txBody>
      </p:sp>
      <p:sp>
        <p:nvSpPr>
          <p:cNvPr id="3" name="Content Placeholder 2"/>
          <p:cNvSpPr>
            <a:spLocks noGrp="1"/>
          </p:cNvSpPr>
          <p:nvPr>
            <p:ph idx="1"/>
          </p:nvPr>
        </p:nvSpPr>
        <p:spPr/>
        <p:txBody>
          <a:bodyPr/>
          <a:lstStyle/>
          <a:p>
            <a:r>
              <a:rPr lang="en-US" dirty="0" smtClean="0"/>
              <a:t>Project size</a:t>
            </a:r>
          </a:p>
          <a:p>
            <a:r>
              <a:rPr lang="en-US" dirty="0" smtClean="0"/>
              <a:t>Goals</a:t>
            </a:r>
          </a:p>
          <a:p>
            <a:r>
              <a:rPr lang="en-US" dirty="0"/>
              <a:t>R</a:t>
            </a:r>
            <a:r>
              <a:rPr lang="en-US" dirty="0" smtClean="0"/>
              <a:t>equirements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cont’d</a:t>
            </a:r>
            <a:endParaRPr lang="en-US" dirty="0"/>
          </a:p>
        </p:txBody>
      </p:sp>
      <p:sp>
        <p:nvSpPr>
          <p:cNvPr id="3" name="Content Placeholder 2"/>
          <p:cNvSpPr>
            <a:spLocks noGrp="1"/>
          </p:cNvSpPr>
          <p:nvPr>
            <p:ph idx="1"/>
          </p:nvPr>
        </p:nvSpPr>
        <p:spPr/>
        <p:txBody>
          <a:bodyPr/>
          <a:lstStyle/>
          <a:p>
            <a:r>
              <a:rPr lang="en-US" dirty="0" smtClean="0"/>
              <a:t>The project scope is the definition of what the project is supposed to accomplish and the budget (of time and money) that has been created to achieve these objectives</a:t>
            </a:r>
          </a:p>
          <a:p>
            <a:r>
              <a:rPr lang="en-US" dirty="0" smtClean="0"/>
              <a:t>It is absolutely imperative that any change to the scope of the project have a matching change in budget, either time or resources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Creep</a:t>
            </a:r>
            <a:endParaRPr lang="en-US" dirty="0"/>
          </a:p>
        </p:txBody>
      </p:sp>
      <p:sp>
        <p:nvSpPr>
          <p:cNvPr id="3" name="Content Placeholder 2"/>
          <p:cNvSpPr>
            <a:spLocks noGrp="1"/>
          </p:cNvSpPr>
          <p:nvPr>
            <p:ph idx="1"/>
          </p:nvPr>
        </p:nvSpPr>
        <p:spPr/>
        <p:txBody>
          <a:bodyPr>
            <a:normAutofit/>
          </a:bodyPr>
          <a:lstStyle/>
          <a:p>
            <a:r>
              <a:rPr lang="en-US" dirty="0" smtClean="0"/>
              <a:t>Usually, scope changes occur in the form of "scope creep". Scope creep is the piling up of small changes that by themselves are manageable, but in aggregate are significant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Example: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project calls for a building to be 80,000 square feet in size. The client wants to add a ten foot long, 4 foot wide awning over one bay door. That's a pretty minor change. Later the client wants to extend the awing 8 feet to cover the adjacent bay. Another minor change. Then it's a change to block the upwind side to the covered area to keep out the wind. Later, it's a request to block the other end to make the addition more symmetrical. Eventually, the client asks for a ceiling under the awning, lights in the ceiling, electrical outlets, a water faucet for the workers, some sound-proofing, and a security camera. By now, the minor change has become a major addition. Make sure any requested change, no matter how small, is accompanied by approval for a change in budget or schedule or both.</a:t>
            </a:r>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end…</a:t>
            </a:r>
            <a:endParaRPr lang="en-US" dirty="0"/>
          </a:p>
        </p:txBody>
      </p:sp>
      <p:sp>
        <p:nvSpPr>
          <p:cNvPr id="3" name="Content Placeholder 2"/>
          <p:cNvSpPr>
            <a:spLocks noGrp="1"/>
          </p:cNvSpPr>
          <p:nvPr>
            <p:ph idx="1"/>
          </p:nvPr>
        </p:nvSpPr>
        <p:spPr/>
        <p:txBody>
          <a:bodyPr>
            <a:normAutofit lnSpcReduction="10000"/>
          </a:bodyPr>
          <a:lstStyle/>
          <a:p>
            <a:r>
              <a:rPr lang="en-US" dirty="0" smtClean="0"/>
              <a:t>You can not effectively manage the resources, time and money in a project unless you actively manage the project scope.</a:t>
            </a:r>
          </a:p>
          <a:p>
            <a:r>
              <a:rPr lang="en-US" dirty="0" smtClean="0"/>
              <a:t>When you have the project scope clearly identified and associated to the timeline and budget, you can begin to manage the project resources. These include the people, equipment, and material needed to complete the project</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Review</a:t>
            </a:r>
            <a:endParaRPr lang="en-US" dirty="0"/>
          </a:p>
        </p:txBody>
      </p:sp>
      <p:sp>
        <p:nvSpPr>
          <p:cNvPr id="3" name="Content Placeholder 2"/>
          <p:cNvSpPr>
            <a:spLocks noGrp="1"/>
          </p:cNvSpPr>
          <p:nvPr>
            <p:ph idx="1"/>
          </p:nvPr>
        </p:nvSpPr>
        <p:spPr/>
        <p:txBody>
          <a:bodyPr/>
          <a:lstStyle/>
          <a:p>
            <a:pPr lvl="1">
              <a:buNone/>
            </a:pPr>
            <a:r>
              <a:rPr lang="en-US" dirty="0" smtClean="0"/>
              <a:t>The four basic elements of </a:t>
            </a:r>
            <a:r>
              <a:rPr lang="en-US" smtClean="0"/>
              <a:t>a project are:</a:t>
            </a:r>
            <a:endParaRPr lang="en-US" dirty="0" smtClean="0"/>
          </a:p>
          <a:p>
            <a:pPr lvl="1"/>
            <a:r>
              <a:rPr lang="en-US" dirty="0" smtClean="0"/>
              <a:t>Resources</a:t>
            </a:r>
          </a:p>
          <a:p>
            <a:pPr lvl="1"/>
            <a:r>
              <a:rPr lang="en-US" dirty="0" smtClean="0"/>
              <a:t>Time</a:t>
            </a:r>
          </a:p>
          <a:p>
            <a:pPr lvl="1"/>
            <a:r>
              <a:rPr lang="en-US" dirty="0" smtClean="0"/>
              <a:t>Money</a:t>
            </a:r>
          </a:p>
          <a:p>
            <a:pPr lvl="1"/>
            <a:r>
              <a:rPr lang="en-US" dirty="0" smtClean="0"/>
              <a:t>Scope</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Four Basic Elements of Project Management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successful Project Manager must simultaneously manage the four basic elements of a project:</a:t>
            </a:r>
          </a:p>
          <a:p>
            <a:pPr lvl="1"/>
            <a:r>
              <a:rPr lang="en-US" dirty="0" smtClean="0"/>
              <a:t>Resources</a:t>
            </a:r>
          </a:p>
          <a:p>
            <a:pPr lvl="1"/>
            <a:r>
              <a:rPr lang="en-US" dirty="0" smtClean="0"/>
              <a:t>Time</a:t>
            </a:r>
          </a:p>
          <a:p>
            <a:pPr lvl="1"/>
            <a:r>
              <a:rPr lang="en-US" dirty="0" smtClean="0"/>
              <a:t>Money</a:t>
            </a:r>
          </a:p>
          <a:p>
            <a:pPr lvl="1"/>
            <a:r>
              <a:rPr lang="en-US" dirty="0" smtClean="0"/>
              <a:t>Scope</a:t>
            </a:r>
          </a:p>
          <a:p>
            <a:r>
              <a:rPr lang="en-US" dirty="0" smtClean="0"/>
              <a:t>All these elements are interrelated. Each must be managed effectively</a:t>
            </a:r>
          </a:p>
          <a:p>
            <a:r>
              <a:rPr lang="en-US" dirty="0" smtClean="0"/>
              <a:t>All must be managed together if the project, and the project manager, is to be a success.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Resources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People</a:t>
            </a:r>
          </a:p>
          <a:p>
            <a:r>
              <a:rPr lang="en-US" dirty="0" smtClean="0"/>
              <a:t>Equipment</a:t>
            </a:r>
          </a:p>
          <a:p>
            <a:r>
              <a:rPr lang="en-US" dirty="0" smtClean="0"/>
              <a:t>Material </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Time</a:t>
            </a:r>
            <a:endParaRPr lang="en-US" dirty="0"/>
          </a:p>
        </p:txBody>
      </p:sp>
      <p:sp>
        <p:nvSpPr>
          <p:cNvPr id="3" name="Content Placeholder 2"/>
          <p:cNvSpPr>
            <a:spLocks noGrp="1"/>
          </p:cNvSpPr>
          <p:nvPr>
            <p:ph idx="1"/>
          </p:nvPr>
        </p:nvSpPr>
        <p:spPr/>
        <p:txBody>
          <a:bodyPr>
            <a:normAutofit lnSpcReduction="10000"/>
          </a:bodyPr>
          <a:lstStyle/>
          <a:p>
            <a:r>
              <a:rPr lang="en-US" dirty="0" smtClean="0"/>
              <a:t>Task durations – the time needed to complete the task</a:t>
            </a:r>
          </a:p>
          <a:p>
            <a:r>
              <a:rPr lang="en-US" dirty="0" smtClean="0"/>
              <a:t>Dependencies - relationships in which tasks or milestones rely on other tasks to be performed (completely or partially) before it can be performed</a:t>
            </a:r>
          </a:p>
          <a:p>
            <a:r>
              <a:rPr lang="en-US" dirty="0"/>
              <a:t>C</a:t>
            </a:r>
            <a:r>
              <a:rPr lang="en-US" dirty="0" smtClean="0"/>
              <a:t>ritical path - is a mathematically based algorithm for scheduling a set of project activities</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Path 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 prepare the project schedule, the project manager has to figure out what the tasks are, how long they will take, what resources they require, and in what order they should be done</a:t>
            </a:r>
          </a:p>
          <a:p>
            <a:r>
              <a:rPr lang="en-US" dirty="0" smtClean="0"/>
              <a:t>If you omit a task, the project won't be completed. If you underestimate the length of time or the amount of resources required for the task, you may miss your schedule. The schedule can also be blown if you make a mistake in the sequencing of the tasks.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example:</a:t>
            </a:r>
            <a:endParaRPr lang="en-US" dirty="0"/>
          </a:p>
        </p:txBody>
      </p:sp>
      <p:sp>
        <p:nvSpPr>
          <p:cNvPr id="3" name="Content Placeholder 2"/>
          <p:cNvSpPr>
            <a:spLocks noGrp="1"/>
          </p:cNvSpPr>
          <p:nvPr>
            <p:ph idx="1"/>
          </p:nvPr>
        </p:nvSpPr>
        <p:spPr/>
        <p:txBody>
          <a:bodyPr/>
          <a:lstStyle/>
          <a:p>
            <a:r>
              <a:rPr lang="en-US" dirty="0"/>
              <a:t>T</a:t>
            </a:r>
            <a:r>
              <a:rPr lang="en-US" dirty="0" smtClean="0"/>
              <a:t>hink of a project called "Getting Dressed In The Morning". The task "put on shirt" may have a longer duration if it is a buttoned dress shirt than if it's a pullover. It doesn't matter which order you complete the tasks "put on right shoe" and "put on left shoe", but it is important to complete the "put on pants" task before starting the "put on shoes" task.</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I</a:t>
            </a:r>
            <a:r>
              <a:rPr lang="en-US" dirty="0" smtClean="0"/>
              <a:t>tems can be added to or removed from the critical path as circumstances change during the execution of the project</a:t>
            </a:r>
          </a:p>
          <a:p>
            <a:r>
              <a:rPr lang="en-US" dirty="0" smtClean="0"/>
              <a:t>For example:</a:t>
            </a:r>
          </a:p>
          <a:p>
            <a:pPr lvl="1"/>
            <a:r>
              <a:rPr lang="en-US" dirty="0" smtClean="0"/>
              <a:t>Installation of security cameras may not be on the critical path, but if the shipment is delayed, it may become part of the critical path</a:t>
            </a:r>
          </a:p>
          <a:p>
            <a:pPr lvl="1"/>
            <a:r>
              <a:rPr lang="en-US" dirty="0" smtClean="0"/>
              <a:t>Conversely, pouring the concrete foundation may be on the critical path, but if the project manager obtains an additional crew and the pour is completed early it could come off the critical path (or reduce the length of the critical path).</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Money</a:t>
            </a:r>
            <a:endParaRPr lang="en-US" b="1" dirty="0"/>
          </a:p>
        </p:txBody>
      </p:sp>
      <p:sp>
        <p:nvSpPr>
          <p:cNvPr id="3" name="Content Placeholder 2"/>
          <p:cNvSpPr>
            <a:spLocks noGrp="1"/>
          </p:cNvSpPr>
          <p:nvPr>
            <p:ph idx="1"/>
          </p:nvPr>
        </p:nvSpPr>
        <p:spPr/>
        <p:txBody>
          <a:bodyPr/>
          <a:lstStyle/>
          <a:p>
            <a:r>
              <a:rPr lang="en-US" dirty="0" smtClean="0"/>
              <a:t>Costs</a:t>
            </a:r>
          </a:p>
          <a:p>
            <a:r>
              <a:rPr lang="en-US" dirty="0" smtClean="0"/>
              <a:t>Contingencies - Possibilities that must be prepared for</a:t>
            </a:r>
          </a:p>
          <a:p>
            <a:r>
              <a:rPr lang="en-US" dirty="0" smtClean="0"/>
              <a:t>Profit</a:t>
            </a:r>
          </a:p>
          <a:p>
            <a:pPr>
              <a:buNone/>
            </a:pPr>
            <a:r>
              <a:rPr lang="en-US" dirty="0" smtClean="0"/>
              <a:t>*** To maximize your chances of meeting your project budget, meet your project schedule</a:t>
            </a:r>
          </a:p>
          <a:p>
            <a:r>
              <a:rPr lang="en-US" dirty="0" smtClean="0"/>
              <a:t>	 The most common cause of blown budgets is blown schedules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Contingencies</a:t>
            </a:r>
            <a:endParaRPr lang="en-US" dirty="0"/>
          </a:p>
        </p:txBody>
      </p:sp>
      <p:sp>
        <p:nvSpPr>
          <p:cNvPr id="3" name="Content Placeholder 2"/>
          <p:cNvSpPr>
            <a:spLocks noGrp="1"/>
          </p:cNvSpPr>
          <p:nvPr>
            <p:ph idx="1"/>
          </p:nvPr>
        </p:nvSpPr>
        <p:spPr/>
        <p:txBody>
          <a:bodyPr/>
          <a:lstStyle/>
          <a:p>
            <a:r>
              <a:rPr lang="en-US" dirty="0" smtClean="0"/>
              <a:t>Unusual weather or problems with suppliers are always a possibility on large projects</a:t>
            </a:r>
          </a:p>
          <a:p>
            <a:r>
              <a:rPr lang="en-US" dirty="0" smtClean="0"/>
              <a:t>Companies usually include a contingency amount in the project budget to cover these kinds of things</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TotalTime>
  <Words>792</Words>
  <Application>Microsoft Office PowerPoint</Application>
  <PresentationFormat>On-screen Show (4:3)</PresentationFormat>
  <Paragraphs>56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Project Management 101</vt:lpstr>
      <vt:lpstr>Four Basic Elements of Project Management</vt:lpstr>
      <vt:lpstr>Resources </vt:lpstr>
      <vt:lpstr>Time</vt:lpstr>
      <vt:lpstr>Critical Path cont’d</vt:lpstr>
      <vt:lpstr>For example:</vt:lpstr>
      <vt:lpstr>Slide 7</vt:lpstr>
      <vt:lpstr>Money</vt:lpstr>
      <vt:lpstr>Contingencies</vt:lpstr>
      <vt:lpstr>Scope</vt:lpstr>
      <vt:lpstr>Scope cont’d</vt:lpstr>
      <vt:lpstr>Scope Creep</vt:lpstr>
      <vt:lpstr>For Example:</vt:lpstr>
      <vt:lpstr>In the end…</vt:lpstr>
      <vt:lpstr>To Review</vt:lpstr>
    </vt:vector>
  </TitlesOfParts>
  <Company>Irving ISD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Management 101</dc:title>
  <dc:creator>jcooper</dc:creator>
  <cp:lastModifiedBy>jcooper</cp:lastModifiedBy>
  <cp:revision>10</cp:revision>
  <dcterms:created xsi:type="dcterms:W3CDTF">2010-11-15T04:55:08Z</dcterms:created>
  <dcterms:modified xsi:type="dcterms:W3CDTF">2012-01-09T18:57:13Z</dcterms:modified>
</cp:coreProperties>
</file>